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75" r:id="rId6"/>
    <p:sldId id="260" r:id="rId7"/>
    <p:sldId id="268" r:id="rId8"/>
    <p:sldId id="267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3F7581-044D-2F42-8022-FD125F7C07A4}" v="7" dt="2020-01-14T23:05:45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C9200DC-6790-074A-9F30-D962E02CFD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4CCCCA-CF13-CC41-920F-6FF13FEA6A7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4F0B846-E917-0D4B-9A1D-CA433B5B3941}" type="datetimeFigureOut">
              <a:rPr lang="en-US" altLang="en-US"/>
              <a:pPr>
                <a:defRPr/>
              </a:pPr>
              <a:t>1/15/2020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32FEFBC-7513-4B4C-BD16-281092DDC63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88B6A1F-FED0-E24D-9106-83E0086E23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5BCBB-E9D6-9845-B107-8453F0B7A5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78DB8-A2D0-E547-A81A-BD3FCD976E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DFF3FD-FCCC-8446-AE35-E7AC09A844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4C32CC06-7007-244F-A399-1AB9EC2072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5936B5CC-43AF-734B-BE52-77C4B788F6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A9561FAD-5C57-8E42-8052-C3C6789F9B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2308E5C-FEBB-5840-B282-34C66C16499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9B6CD407-A7E8-2A4D-B8D3-FA1DC0B183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3214C798-7C85-DD4C-B9E2-EAC05836C1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50444847-4D72-464D-9B6D-6AA14BF543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D61E58F-F57B-3647-B6AD-53A88DCB231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627381E5-4F86-5045-8DD5-A314822661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EAEB7295-C2FE-ED48-9CB6-8F44846A26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4DD97295-97F6-5E4A-8D84-6C541D525A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0AA5175-1239-BA4E-B244-45B5AF32C0B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8223CEED-F3FC-A848-88C9-68839592A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9F9E498F-35BF-C149-B495-7EFE36CF03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171DB1FE-5A20-1241-BC02-79C4B419E1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C18EA4C-8D02-4146-A825-D0AFD7E6F92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>
            <a:extLst>
              <a:ext uri="{FF2B5EF4-FFF2-40B4-BE49-F238E27FC236}">
                <a16:creationId xmlns:a16="http://schemas.microsoft.com/office/drawing/2014/main" id="{22B840D6-2C83-9A4B-A228-35A26D02C0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>
            <a:extLst>
              <a:ext uri="{FF2B5EF4-FFF2-40B4-BE49-F238E27FC236}">
                <a16:creationId xmlns:a16="http://schemas.microsoft.com/office/drawing/2014/main" id="{327F1E5E-D47D-5949-A8CA-815E64C475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14ED7D06-CFC8-E348-BC55-9604CBA704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0007230-B595-584B-8C3E-5C489B318BE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9C5E5-E4AA-B142-A7D1-5AD496BF8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0ABDE-AFFA-7B47-A881-56964761ED01}" type="datetimeFigureOut">
              <a:rPr lang="en-US" altLang="en-US"/>
              <a:pPr>
                <a:defRPr/>
              </a:pPr>
              <a:t>1/15/2020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48109-544E-4342-ACC3-7F0F00469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808C8-7BFD-2642-B74A-9E42B411E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BA092-3DD4-F847-BB8A-7EDF5020B1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02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9D1FB-5CA9-7240-9C73-04854747E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92BA5-AF17-BB45-97A4-BD64F3A3DCA4}" type="datetimeFigureOut">
              <a:rPr lang="en-US" altLang="en-US"/>
              <a:pPr>
                <a:defRPr/>
              </a:pPr>
              <a:t>1/15/2020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48E9B-B2ED-8740-9B78-3E6FDCC34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F9BE8-B762-8D4A-9883-FFA31D50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16082-92E1-B241-A20E-4E068C0B80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65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B8073-E0A7-3A49-8CBB-9A4508ED5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DF8ED-729F-D54E-BCD5-5E4956BC2A4B}" type="datetimeFigureOut">
              <a:rPr lang="en-US" altLang="en-US"/>
              <a:pPr>
                <a:defRPr/>
              </a:pPr>
              <a:t>1/15/2020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4FEB4-BA1C-0044-90DE-A2604482A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A8F8A-E2B3-6F4C-BBB3-1525E4BCD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2F7D2-E6A4-8B4A-9187-66EAD0646B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06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DD257-910C-8B4C-BA3C-C7ADCBC82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98D43-793C-7C46-BD01-FA16397E464E}" type="datetimeFigureOut">
              <a:rPr lang="en-US" altLang="en-US"/>
              <a:pPr>
                <a:defRPr/>
              </a:pPr>
              <a:t>1/15/2020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8B55-001C-504B-8BF6-F490F5F8E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2A7BB-72E1-5647-B796-88CC0CD36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68154-438B-EE4C-9ECF-26C0EA096E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95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E34F3-6ADD-9D4B-9F11-D1FBD7B12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BF50D-6541-8F47-B358-0E3CC7910E7F}" type="datetimeFigureOut">
              <a:rPr lang="en-US" altLang="en-US"/>
              <a:pPr>
                <a:defRPr/>
              </a:pPr>
              <a:t>1/15/2020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24FA7-B751-C14C-88AB-EF8DDE75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CA482-52DB-A84B-9E9F-DCB3B6DF4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893C-720E-9848-873F-BF44605921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48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5C4C8F9-ED9F-FF4F-9BFD-872ACD9CB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2815-2936-E644-BFCB-DD2E74DE03F0}" type="datetimeFigureOut">
              <a:rPr lang="en-US" altLang="en-US"/>
              <a:pPr>
                <a:defRPr/>
              </a:pPr>
              <a:t>1/15/2020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38C31C-033B-E946-9648-37EDA043C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EEF847-B2B3-2842-AB0E-BAF130DA1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0B263-7533-6E48-B038-99E284BBB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00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2A9F0D-CA14-954A-812B-591C5E09D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0642C-01B4-3440-AAC4-B4D366E78E39}" type="datetimeFigureOut">
              <a:rPr lang="en-US" altLang="en-US"/>
              <a:pPr>
                <a:defRPr/>
              </a:pPr>
              <a:t>1/15/2020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2BA67F8-BE11-5A4F-9B4E-262EBF8F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F70C7C3-4C80-924A-8412-EEE345854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DAABA-0758-9B40-A284-0F207406A8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73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D3E2685-849B-8549-B955-4F6BB2FA3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8087D-45CA-C747-83DC-3EAEE8B1FE98}" type="datetimeFigureOut">
              <a:rPr lang="en-US" altLang="en-US"/>
              <a:pPr>
                <a:defRPr/>
              </a:pPr>
              <a:t>1/15/2020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F234A2C-66A4-FA4B-BCD2-CB90AB95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FA8DEE7-E747-6C4C-BD46-8A3E2B40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06A2E-090B-DE49-9843-07D15E3097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67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3EB88C6-E8B0-8148-B9EC-DA1C33B79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6BA71-28CE-0E42-908A-77EC45F7F922}" type="datetimeFigureOut">
              <a:rPr lang="en-US" altLang="en-US"/>
              <a:pPr>
                <a:defRPr/>
              </a:pPr>
              <a:t>1/15/2020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C113D75-3751-294B-B109-25524798A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7B39085-80A0-3841-B7D1-C0217754B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1BD27-8573-5542-9A32-3C1176B4E2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43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98E1F02-0827-B546-B7A7-C818447B5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D00C5-0520-704A-BCAE-D0268C89DC32}" type="datetimeFigureOut">
              <a:rPr lang="en-US" altLang="en-US"/>
              <a:pPr>
                <a:defRPr/>
              </a:pPr>
              <a:t>1/15/2020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D15934-D8FD-A14C-97C6-FA90340D2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9CD1F5-0CE5-FB4C-A51E-0C4D1DBB2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91EEB-96A8-394B-90F6-5BA24AB36A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58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51519B-F088-F644-81BC-62F3EAE9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AF5A9-A466-FE4A-86D0-B5E0BF174B97}" type="datetimeFigureOut">
              <a:rPr lang="en-US" altLang="en-US"/>
              <a:pPr>
                <a:defRPr/>
              </a:pPr>
              <a:t>1/15/2020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84D4C6-E489-8749-B786-186CC4879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B8D361-7118-BD44-B595-AF735B8C1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CDB89-D9E9-7248-865A-D58F3F5F2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70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B33A98D-479E-8042-8C99-ABE2CC6728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78046B6-4C13-0D4F-AB1B-91FDB64D2A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A6068-A358-8E4D-BD1B-DD8F52C94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E0FA345-E4AD-6842-B72D-7BE112FC81E8}" type="datetimeFigureOut">
              <a:rPr lang="en-US" altLang="en-US"/>
              <a:pPr>
                <a:defRPr/>
              </a:pPr>
              <a:t>1/15/2020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B071E-CBAD-6C48-9647-6830B5CE3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D6854-8A5D-D047-A150-F7691BDD52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190512B-628F-6E4B-A22D-0D9F46F7E0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cer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eer.cancer.gov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7804E125-36E3-004E-93F6-FFF63A055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Cancer Biology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Biol 445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F97E3-47EA-AF4B-A405-98D4DAB57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Spring 2020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Dr. Heidi Super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Lecture 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1-15-2020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1F49A006-9CFB-7B4F-96C3-FB0DE8D99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8220855A-F7A1-0F49-B4A9-C211E684F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How have we learned about cancer?  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Lot’s of different fields of science have contributed to “cancer research”.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Basically any cell biologist studies at some level, the basics of cancer, by studying cell division.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0244F896-36EF-CB4E-88DA-398EAB016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28674" name="Content Placeholder 3">
            <a:extLst>
              <a:ext uri="{FF2B5EF4-FFF2-40B4-BE49-F238E27FC236}">
                <a16:creationId xmlns:a16="http://schemas.microsoft.com/office/drawing/2014/main" id="{213BF4D4-929D-5A4A-A67F-5C10FD1FE1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963" r="-42963"/>
          <a:stretch>
            <a:fillRect/>
          </a:stretch>
        </p:blipFill>
        <p:spPr/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D696FA6F-4C8A-1C4A-9A24-35C10C711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9303D1FC-3623-4846-9E8A-B41579836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It looks neat and tidy…but how does it work?</a:t>
            </a:r>
          </a:p>
          <a:p>
            <a:pPr marL="0" indent="0"/>
            <a:endParaRPr lang="en-US" altLang="en-US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/>
            <a:r>
              <a:rPr lang="en-US" altLang="en-US">
                <a:ea typeface="ＭＳ Ｐゴシック" panose="020B0600070205080204" pitchFamily="34" charset="-128"/>
              </a:rPr>
              <a:t> What actually pushes a cell from G1 to S?  </a:t>
            </a:r>
          </a:p>
          <a:p>
            <a:pPr marL="0" indent="0"/>
            <a:r>
              <a:rPr lang="en-US" altLang="en-US">
                <a:ea typeface="ＭＳ Ｐゴシック" panose="020B0600070205080204" pitchFamily="34" charset="-128"/>
              </a:rPr>
              <a:t>S to G2?  G2 to M?</a:t>
            </a:r>
          </a:p>
          <a:p>
            <a:pPr marL="0" indent="0"/>
            <a:r>
              <a:rPr lang="en-US" altLang="en-US">
                <a:ea typeface="ＭＳ Ｐゴシック" panose="020B0600070205080204" pitchFamily="34" charset="-128"/>
              </a:rPr>
              <a:t>Can anything stop the cell from dividing?</a:t>
            </a:r>
          </a:p>
          <a:p>
            <a:pPr marL="0" indent="0"/>
            <a:r>
              <a:rPr lang="en-US" altLang="en-US">
                <a:ea typeface="ＭＳ Ｐゴシック" panose="020B0600070205080204" pitchFamily="34" charset="-128"/>
              </a:rPr>
              <a:t>How does it work?</a:t>
            </a:r>
          </a:p>
          <a:p>
            <a:pPr marL="0" indent="0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Content Placeholder 2">
            <a:extLst>
              <a:ext uri="{FF2B5EF4-FFF2-40B4-BE49-F238E27FC236}">
                <a16:creationId xmlns:a16="http://schemas.microsoft.com/office/drawing/2014/main" id="{CC25C28F-5804-C249-ACA7-C83220FF26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498" r="-55498"/>
          <a:stretch>
            <a:fillRect/>
          </a:stretch>
        </p:blipFill>
        <p:spPr>
          <a:xfrm>
            <a:off x="457200" y="228600"/>
            <a:ext cx="11223625" cy="6172200"/>
          </a:xfrm>
        </p:spPr>
      </p:pic>
      <p:sp>
        <p:nvSpPr>
          <p:cNvPr id="30722" name="Title 3">
            <a:extLst>
              <a:ext uri="{FF2B5EF4-FFF2-40B4-BE49-F238E27FC236}">
                <a16:creationId xmlns:a16="http://schemas.microsoft.com/office/drawing/2014/main" id="{A4D5CB71-6652-2643-A375-C47D53D7C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0723" name="TextBox 4">
            <a:extLst>
              <a:ext uri="{FF2B5EF4-FFF2-40B4-BE49-F238E27FC236}">
                <a16:creationId xmlns:a16="http://schemas.microsoft.com/office/drawing/2014/main" id="{99B1FB9A-2D10-3349-9CE4-D3ADB32C3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1200"/>
            <a:ext cx="28956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Cell cycle control is complex.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Cancer is </a:t>
            </a:r>
            <a:r>
              <a:rPr lang="en-US" altLang="en-US" b="1" u="sng">
                <a:latin typeface="Arial" panose="020B0604020202020204" pitchFamily="34" charset="0"/>
              </a:rPr>
              <a:t>disregulated</a:t>
            </a:r>
            <a:r>
              <a:rPr lang="en-US" altLang="en-US">
                <a:latin typeface="Arial" panose="020B0604020202020204" pitchFamily="34" charset="0"/>
              </a:rPr>
              <a:t> cell cycle control.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0129447B-77A5-5C42-B743-2EEAC0252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First Assignment	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918248C1-DFF1-F449-85F5-E9925F89B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Reflection/research on Augustus </a:t>
            </a:r>
            <a:r>
              <a:rPr lang="en-US" altLang="en-US" dirty="0" err="1">
                <a:ea typeface="ＭＳ Ｐゴシック" panose="020B0600070205080204" pitchFamily="34" charset="-128"/>
              </a:rPr>
              <a:t>Waters’s</a:t>
            </a:r>
            <a:r>
              <a:rPr lang="en-US" altLang="en-US" dirty="0">
                <a:ea typeface="ＭＳ Ｐゴシック" panose="020B0600070205080204" pitchFamily="34" charset="-128"/>
              </a:rPr>
              <a:t> quote----And the name of the book:</a:t>
            </a:r>
          </a:p>
          <a:p>
            <a:pPr marL="0" indent="0" algn="ctr">
              <a:buNone/>
            </a:pPr>
            <a:r>
              <a:rPr lang="en-US" altLang="en-US" i="1" dirty="0">
                <a:ea typeface="ＭＳ Ｐゴシック" panose="020B0600070205080204" pitchFamily="34" charset="-128"/>
              </a:rPr>
              <a:t>The Fault in Our Stars</a:t>
            </a:r>
          </a:p>
          <a:p>
            <a:pPr marL="0" indent="0">
              <a:buNone/>
            </a:pPr>
            <a:endParaRPr lang="en-US" altLang="en-US" i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Please have some notes ready for Friday to share your thoughts.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6106C688-35EC-3F48-B414-9C65618F9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Announcements	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125EC2DD-82B4-1748-9804-2CE8BB56B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Welcome!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Website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Syllabus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Expectations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General schedule</a:t>
            </a:r>
          </a:p>
          <a:p>
            <a:pPr eaLnBrk="1" hangingPunct="1">
              <a:lnSpc>
                <a:spcPct val="90000"/>
              </a:lnSpc>
            </a:pPr>
            <a:endParaRPr lang="en-US" altLang="en-US" sz="3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3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1D802-BF23-D244-AC04-B850C7ADB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3600" dirty="0">
                <a:ea typeface="+mj-ea"/>
                <a:cs typeface="+mj-cs"/>
              </a:rPr>
            </a:br>
            <a:r>
              <a:rPr lang="en-US" sz="3600" dirty="0">
                <a:ea typeface="+mj-ea"/>
                <a:cs typeface="+mj-cs"/>
              </a:rPr>
              <a:t>The textbook dilemma</a:t>
            </a:r>
            <a:br>
              <a:rPr lang="en-US" sz="3600" dirty="0">
                <a:ea typeface="+mj-ea"/>
                <a:cs typeface="+mj-cs"/>
              </a:rPr>
            </a:br>
            <a:r>
              <a:rPr lang="en-US" sz="3600" dirty="0">
                <a:ea typeface="+mj-ea"/>
                <a:cs typeface="+mj-cs"/>
              </a:rPr>
              <a:t>Too little/too much</a:t>
            </a:r>
            <a:br>
              <a:rPr lang="en-US" dirty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FDED130C-6E19-B34B-8309-243A0CC52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Course text:</a:t>
            </a:r>
          </a:p>
          <a:p>
            <a:pPr lvl="1" eaLnBrk="1" hangingPunct="1"/>
            <a:r>
              <a:rPr lang="en-US" altLang="en-US" i="1" dirty="0">
                <a:ea typeface="ＭＳ Ｐゴシック" panose="020B0600070205080204" pitchFamily="34" charset="-128"/>
              </a:rPr>
              <a:t>Principles of Cancer Biology  </a:t>
            </a:r>
            <a:r>
              <a:rPr lang="en-US" altLang="en-US" dirty="0">
                <a:ea typeface="ＭＳ Ｐゴシック" panose="020B0600070205080204" pitchFamily="34" charset="-128"/>
              </a:rPr>
              <a:t> Lewis J. </a:t>
            </a:r>
            <a:r>
              <a:rPr lang="en-US" altLang="en-US" dirty="0" err="1">
                <a:ea typeface="ＭＳ Ｐゴシック" panose="020B0600070205080204" pitchFamily="34" charset="-128"/>
              </a:rPr>
              <a:t>Kleinsmith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2" eaLnBrk="1" hangingPunct="1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Short,  general audience, good for any science-minded person but may lack some detailed information. (No second edition produced).  Lots of current info missing…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Will supplement with material from various sources, </a:t>
            </a:r>
            <a:r>
              <a:rPr lang="en-US" altLang="en-US">
                <a:ea typeface="ＭＳ Ｐゴシック" panose="020B0600070205080204" pitchFamily="34" charset="-128"/>
              </a:rPr>
              <a:t>including: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Biology </a:t>
            </a:r>
            <a:r>
              <a:rPr lang="en-US" altLang="en-US" i="1" dirty="0">
                <a:ea typeface="ＭＳ Ｐゴシック" panose="020B0600070205080204" pitchFamily="34" charset="-128"/>
              </a:rPr>
              <a:t>of Cancer   </a:t>
            </a:r>
            <a:r>
              <a:rPr lang="en-US" altLang="en-US" dirty="0">
                <a:ea typeface="ＭＳ Ｐゴシック" panose="020B0600070205080204" pitchFamily="34" charset="-128"/>
              </a:rPr>
              <a:t>Robert A Weinberg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altLang="en-US" dirty="0">
                <a:ea typeface="ＭＳ Ｐゴシック" panose="020B0600070205080204" pitchFamily="34" charset="-128"/>
              </a:rPr>
              <a:t>Primary literature and reviews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altLang="en-US" dirty="0">
                <a:ea typeface="ＭＳ Ｐゴシック" panose="020B0600070205080204" pitchFamily="34" charset="-128"/>
              </a:rPr>
              <a:t>Basic biology/ genetics  texts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99B7408E-FAE0-6145-A830-AEA9D919A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Tools for the course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E20486BD-38B9-9C43-A4BD-297C2847E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Cell biology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Cell parts, cell division, cell cycle</a:t>
            </a:r>
          </a:p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Genetics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Gene expression mechanism—the central dogma!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DNA alterations/mutations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DNA repair</a:t>
            </a:r>
          </a:p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Immunology</a:t>
            </a:r>
          </a:p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Curiosity / Enthusiasm / Time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D6A84-4D62-0145-87BC-3C16A85B9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There’s some biology in here…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F3513-E522-7C48-B9B3-99F2B29F3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“The tumors are made of me. They're made of me as surely as my brain and my heart are made of me. It is a </a:t>
            </a:r>
            <a:r>
              <a:rPr lang="en-US" b="1" i="1" dirty="0"/>
              <a:t>civil war</a:t>
            </a:r>
            <a:r>
              <a:rPr lang="en-US" i="1" dirty="0"/>
              <a:t>, Hazel Grace, with a predetermined winner.”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altLang="en-US" b="1" dirty="0">
                <a:latin typeface="Century Gothic" panose="020B0502020202020204" pitchFamily="34" charset="0"/>
              </a:rPr>
              <a:t>~~~Augustus Waters in:</a:t>
            </a:r>
          </a:p>
          <a:p>
            <a:pPr marL="0" indent="0">
              <a:buNone/>
            </a:pPr>
            <a:r>
              <a:rPr lang="en-US" altLang="en-US" b="1" dirty="0">
                <a:latin typeface="Century Gothic" panose="020B0502020202020204" pitchFamily="34" charset="0"/>
              </a:rPr>
              <a:t> The Fault in our Stars—by John Green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1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8B1B6F33-DAEE-4A48-B97C-3D825818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Whadda you know?...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95F4D659-3C72-A740-A8FD-F97FE3A77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What is cancer?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Who studies cancer?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Who gets cancer?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More or less cancer these days?  Why?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Why haven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 dirty="0">
                <a:ea typeface="ＭＳ Ｐゴシック" panose="020B0600070205080204" pitchFamily="34" charset="-128"/>
              </a:rPr>
              <a:t>t we conquered cancer? Will we?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What advances have been made in reducing, treating, curing cancer?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7F74559F-4F13-154E-8F4A-C885F2729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54AA0-CEFE-9D46-B039-FB998FC2B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>
                <a:cs typeface="+mn-cs"/>
              </a:rPr>
              <a:t>Where should you go for information on cancer?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cs typeface="+mn-cs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cs typeface="+mn-cs"/>
              </a:rPr>
              <a:t>Many good resources.  </a:t>
            </a:r>
            <a:r>
              <a:rPr lang="en-US" b="1" dirty="0">
                <a:cs typeface="+mn-cs"/>
              </a:rPr>
              <a:t>The National Cancer Institute </a:t>
            </a:r>
            <a:r>
              <a:rPr lang="en-US" dirty="0">
                <a:cs typeface="+mn-cs"/>
              </a:rPr>
              <a:t>is probably the best starting place.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cs typeface="+mn-cs"/>
              </a:rPr>
              <a:t>Explore:  </a:t>
            </a:r>
            <a:r>
              <a:rPr lang="en-US" dirty="0">
                <a:cs typeface="+mn-cs"/>
                <a:hlinkClick r:id="rId2"/>
              </a:rPr>
              <a:t>http://www.cancer.gov/</a:t>
            </a:r>
            <a:endParaRPr lang="en-US" dirty="0">
              <a:cs typeface="+mn-cs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cs typeface="+mn-cs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A34BBFE7-8CF7-B643-9D8C-760E96519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How many people have cancer?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7F69BF9D-07FA-AA4F-98CB-537912B0B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 </a:t>
            </a:r>
            <a:r>
              <a:rPr lang="en-US" altLang="en-US" b="1" dirty="0">
                <a:ea typeface="ＭＳ Ｐゴシック" panose="020B0600070205080204" pitchFamily="34" charset="-128"/>
              </a:rPr>
              <a:t>cancer incidence rate</a:t>
            </a:r>
            <a:r>
              <a:rPr lang="en-US" altLang="en-US" dirty="0">
                <a:ea typeface="ＭＳ Ｐゴシック" panose="020B0600070205080204" pitchFamily="34" charset="-128"/>
              </a:rPr>
              <a:t> is the number of new cancers of a specific site/type occurring in a specified population during a year, usually expressed as the number of cancers per 100,000 population at risk. That is,</a:t>
            </a:r>
          </a:p>
          <a:p>
            <a:r>
              <a:rPr lang="en-US" altLang="en-US" sz="2400" b="1" dirty="0">
                <a:ea typeface="ＭＳ Ｐゴシック" panose="020B0600070205080204" pitchFamily="34" charset="-128"/>
              </a:rPr>
              <a:t>Incidence Rate = (New Cancers / Population) × 100,000</a:t>
            </a:r>
          </a:p>
          <a:p>
            <a:endParaRPr lang="en-US" altLang="en-US" sz="2400" b="1" dirty="0">
              <a:ea typeface="ＭＳ Ｐゴシック" panose="020B0600070205080204" pitchFamily="34" charset="-128"/>
            </a:endParaRPr>
          </a:p>
          <a:p>
            <a:endParaRPr lang="en-US" altLang="en-US" sz="2400" b="1" dirty="0">
              <a:ea typeface="ＭＳ Ｐゴシック" panose="020B0600070205080204" pitchFamily="34" charset="-128"/>
            </a:endParaRPr>
          </a:p>
          <a:p>
            <a:r>
              <a:rPr lang="en-US" altLang="en-US" sz="2400" b="1" dirty="0" err="1">
                <a:ea typeface="ＭＳ Ｐゴシック" panose="020B0600070205080204" pitchFamily="34" charset="-128"/>
              </a:rPr>
              <a:t>Explore:</a:t>
            </a:r>
            <a:r>
              <a:rPr lang="en-US" sz="2400" dirty="0" err="1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://seer.cancer.gov</a:t>
            </a:r>
            <a:endParaRPr lang="en-US" sz="2400" dirty="0"/>
          </a:p>
          <a:p>
            <a:endParaRPr lang="en-US" altLang="en-US" sz="2400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B1091DB3-078E-4440-8FB6-4574AD2B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Cancer seen in 2 ways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80BADBF2-39D3-EF4C-AD44-35C456DAC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1. “Normal” biological phenomenon.  Survival of the fittest at a cellular level.  Perfect example of evolutionary process.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2. Disease, human suffering, loss.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517</Words>
  <Application>Microsoft Office PowerPoint</Application>
  <PresentationFormat>On-screen Show (4:3)</PresentationFormat>
  <Paragraphs>79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Cancer Biology Biol 445</vt:lpstr>
      <vt:lpstr>Announcements </vt:lpstr>
      <vt:lpstr> The textbook dilemma Too little/too much </vt:lpstr>
      <vt:lpstr>Tools for the course</vt:lpstr>
      <vt:lpstr>There’s some biology in here…</vt:lpstr>
      <vt:lpstr>Whadda you know?...</vt:lpstr>
      <vt:lpstr>PowerPoint Presentation</vt:lpstr>
      <vt:lpstr>How many people have cancer?</vt:lpstr>
      <vt:lpstr>Cancer seen in 2 ways</vt:lpstr>
      <vt:lpstr>PowerPoint Presentation</vt:lpstr>
      <vt:lpstr>PowerPoint Presentation</vt:lpstr>
      <vt:lpstr>PowerPoint Presentation</vt:lpstr>
      <vt:lpstr>PowerPoint Presentation</vt:lpstr>
      <vt:lpstr>First Assignment </vt:lpstr>
    </vt:vector>
  </TitlesOfParts>
  <Company>CEANDSU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Biology Biol 445</dc:title>
  <dc:creator>Joe.Super</dc:creator>
  <cp:lastModifiedBy>Super, Heidi</cp:lastModifiedBy>
  <cp:revision>59</cp:revision>
  <dcterms:created xsi:type="dcterms:W3CDTF">2010-08-03T14:43:51Z</dcterms:created>
  <dcterms:modified xsi:type="dcterms:W3CDTF">2020-01-15T12:38:37Z</dcterms:modified>
</cp:coreProperties>
</file>